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6"/>
  </p:notesMasterIdLst>
  <p:sldIdLst>
    <p:sldId id="256" r:id="rId2"/>
    <p:sldId id="263" r:id="rId3"/>
    <p:sldId id="388" r:id="rId4"/>
    <p:sldId id="390" r:id="rId5"/>
    <p:sldId id="391" r:id="rId6"/>
    <p:sldId id="389" r:id="rId7"/>
    <p:sldId id="392" r:id="rId8"/>
    <p:sldId id="393" r:id="rId9"/>
    <p:sldId id="394" r:id="rId10"/>
    <p:sldId id="395" r:id="rId11"/>
    <p:sldId id="396" r:id="rId12"/>
    <p:sldId id="397" r:id="rId13"/>
    <p:sldId id="387" r:id="rId14"/>
    <p:sldId id="328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85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62E"/>
    <a:srgbClr val="F6D642"/>
    <a:srgbClr val="F6D648"/>
    <a:srgbClr val="51AC5C"/>
    <a:srgbClr val="EA343C"/>
    <a:srgbClr val="50AEEA"/>
    <a:srgbClr val="5ABFB1"/>
    <a:srgbClr val="67369A"/>
    <a:srgbClr val="F5C243"/>
    <a:srgbClr val="2F6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427"/>
    <p:restoredTop sz="94660"/>
  </p:normalViewPr>
  <p:slideViewPr>
    <p:cSldViewPr>
      <p:cViewPr>
        <p:scale>
          <a:sx n="60" d="100"/>
          <a:sy n="60" d="100"/>
        </p:scale>
        <p:origin x="1264" y="356"/>
      </p:cViewPr>
      <p:guideLst>
        <p:guide pos="388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F4CDF-03BB-4B30-8162-46EF9A0F57B4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4AF56-0A5E-46DD-8464-22A0B295667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935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929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624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33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557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664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26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151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227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959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84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EFA931-4914-4551-A285-047B7DC00182}" type="datetimeFigureOut">
              <a:rPr lang="es-CL" smtClean="0"/>
              <a:pPr/>
              <a:t>30-03-2023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76D8A-8E38-4FF3-BA47-0C9D2C1CCA04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332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1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808BF8F-3CD2-1F43-8C5E-606F02C62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590" y="11088"/>
            <a:ext cx="3113410" cy="87653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C6B69F3-01B8-484E-BE6B-DA158E66ED26}"/>
              </a:ext>
            </a:extLst>
          </p:cNvPr>
          <p:cNvSpPr txBox="1"/>
          <p:nvPr/>
        </p:nvSpPr>
        <p:spPr>
          <a:xfrm>
            <a:off x="7104112" y="5733256"/>
            <a:ext cx="4981264" cy="12878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360"/>
              </a:lnSpc>
            </a:pPr>
            <a:endParaRPr lang="es-CL" b="1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es-CL" b="1" dirty="0">
                <a:solidFill>
                  <a:schemeClr val="bg1"/>
                </a:solidFill>
                <a:latin typeface="Century Gothic" pitchFamily="34" charset="0"/>
              </a:rPr>
              <a:t>Alberto Escobar P.</a:t>
            </a:r>
          </a:p>
          <a:p>
            <a:pPr algn="ctr"/>
            <a:r>
              <a:rPr lang="es-CL" b="1" dirty="0">
                <a:solidFill>
                  <a:schemeClr val="bg1"/>
                </a:solidFill>
                <a:latin typeface="Century Gothic" pitchFamily="34" charset="0"/>
              </a:rPr>
              <a:t>Gerente de Movilidad y Políticas Públicas </a:t>
            </a:r>
          </a:p>
          <a:p>
            <a:pPr algn="ctr"/>
            <a:r>
              <a:rPr lang="es-CL" b="1" dirty="0">
                <a:solidFill>
                  <a:schemeClr val="bg1"/>
                </a:solidFill>
                <a:latin typeface="Century Gothic" pitchFamily="34" charset="0"/>
              </a:rPr>
              <a:t>Automóvil Club de Chile</a:t>
            </a:r>
          </a:p>
          <a:p>
            <a:pPr algn="ctr">
              <a:lnSpc>
                <a:spcPts val="1360"/>
              </a:lnSpc>
            </a:pPr>
            <a:endParaRPr lang="es-CL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1CA1124-2F30-1C4C-B7F6-B8A17448F1B4}"/>
              </a:ext>
            </a:extLst>
          </p:cNvPr>
          <p:cNvSpPr txBox="1"/>
          <p:nvPr/>
        </p:nvSpPr>
        <p:spPr>
          <a:xfrm>
            <a:off x="5735960" y="2564904"/>
            <a:ext cx="6349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4000" b="1" spc="300" dirty="0">
                <a:solidFill>
                  <a:schemeClr val="bg1"/>
                </a:solidFill>
                <a:latin typeface="Avenir Next" panose="020B0503020202020204" pitchFamily="34" charset="0"/>
              </a:rPr>
              <a:t>¿Por qué los Latinos no respetamos las normas?</a:t>
            </a:r>
          </a:p>
        </p:txBody>
      </p:sp>
    </p:spTree>
    <p:extLst>
      <p:ext uri="{BB962C8B-B14F-4D97-AF65-F5344CB8AC3E}">
        <p14:creationId xmlns:p14="http://schemas.microsoft.com/office/powerpoint/2010/main" val="372215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CA13824-9792-3FB8-41FB-2A5FFD32E097}"/>
              </a:ext>
            </a:extLst>
          </p:cNvPr>
          <p:cNvSpPr/>
          <p:nvPr/>
        </p:nvSpPr>
        <p:spPr>
          <a:xfrm>
            <a:off x="4359787" y="0"/>
            <a:ext cx="3472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Sincretismo</a:t>
            </a:r>
          </a:p>
        </p:txBody>
      </p:sp>
      <p:pic>
        <p:nvPicPr>
          <p:cNvPr id="5122" name="Picture 2" descr="Sincretismo">
            <a:extLst>
              <a:ext uri="{FF2B5EF4-FFF2-40B4-BE49-F238E27FC236}">
                <a16:creationId xmlns:a16="http://schemas.microsoft.com/office/drawing/2014/main" id="{5FB71955-6BED-F588-3709-3095A6FD1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580" y="1312259"/>
            <a:ext cx="7560840" cy="423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53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CA13824-9792-3FB8-41FB-2A5FFD32E097}"/>
              </a:ext>
            </a:extLst>
          </p:cNvPr>
          <p:cNvSpPr/>
          <p:nvPr/>
        </p:nvSpPr>
        <p:spPr>
          <a:xfrm>
            <a:off x="4359803" y="0"/>
            <a:ext cx="3472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Sincretismo</a:t>
            </a:r>
          </a:p>
        </p:txBody>
      </p:sp>
      <p:pic>
        <p:nvPicPr>
          <p:cNvPr id="6150" name="Picture 6" descr="El Periódico de México | Noticias de México | Columnas-Cabalistico |  Sincretismo religioso">
            <a:extLst>
              <a:ext uri="{FF2B5EF4-FFF2-40B4-BE49-F238E27FC236}">
                <a16:creationId xmlns:a16="http://schemas.microsoft.com/office/drawing/2014/main" id="{4AE66403-DF87-31B2-1388-F28DB2AE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547812"/>
            <a:ext cx="847725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34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CA13824-9792-3FB8-41FB-2A5FFD32E097}"/>
              </a:ext>
            </a:extLst>
          </p:cNvPr>
          <p:cNvSpPr/>
          <p:nvPr/>
        </p:nvSpPr>
        <p:spPr>
          <a:xfrm>
            <a:off x="3130401" y="0"/>
            <a:ext cx="5931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Justicia</a:t>
            </a:r>
            <a:r>
              <a:rPr lang="es-E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Prehispánica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Derecho prehispánico: qué es, origen, leyes mayas y leyes mexicas">
            <a:extLst>
              <a:ext uri="{FF2B5EF4-FFF2-40B4-BE49-F238E27FC236}">
                <a16:creationId xmlns:a16="http://schemas.microsoft.com/office/drawing/2014/main" id="{A7A35E6D-C8ED-71F9-9647-36327FF3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40768"/>
            <a:ext cx="97536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47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1EC46D7-5727-FF44-B233-CD2511B51D07}"/>
              </a:ext>
            </a:extLst>
          </p:cNvPr>
          <p:cNvSpPr txBox="1"/>
          <p:nvPr/>
        </p:nvSpPr>
        <p:spPr>
          <a:xfrm>
            <a:off x="2351584" y="1340768"/>
            <a:ext cx="7704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latin typeface="Arial" panose="020B0604020202020204" pitchFamily="34" charset="0"/>
                <a:cs typeface="Arial" panose="020B0604020202020204" pitchFamily="34" charset="0"/>
              </a:rPr>
              <a:t>“Países altamente respetuosos de la ley poseen legislación flexible de acatamiento rígido”</a:t>
            </a:r>
          </a:p>
          <a:p>
            <a:pPr algn="ctr"/>
            <a:endParaRPr lang="es-C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800" b="1" dirty="0">
                <a:latin typeface="Arial" panose="020B0604020202020204" pitchFamily="34" charset="0"/>
                <a:cs typeface="Arial" panose="020B0604020202020204" pitchFamily="34" charset="0"/>
              </a:rPr>
              <a:t>“Países altamente irrespetuosos de la ley poseen legislación rígida de acatamiento voluntario”</a:t>
            </a:r>
          </a:p>
        </p:txBody>
      </p:sp>
    </p:spTree>
    <p:extLst>
      <p:ext uri="{BB962C8B-B14F-4D97-AF65-F5344CB8AC3E}">
        <p14:creationId xmlns:p14="http://schemas.microsoft.com/office/powerpoint/2010/main" val="3901753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295800" y="3945831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aescobar@automovilclub.cl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0839D8-43BE-3B46-AAAC-5910A5F84C5D}"/>
              </a:ext>
            </a:extLst>
          </p:cNvPr>
          <p:cNvSpPr txBox="1"/>
          <p:nvPr/>
        </p:nvSpPr>
        <p:spPr>
          <a:xfrm>
            <a:off x="4187788" y="1988840"/>
            <a:ext cx="4284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latin typeface="Century Gothic" panose="020B0502020202020204" pitchFamily="34" charset="0"/>
              </a:rPr>
              <a:t>GRACIAS!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964B27-4C21-C302-7FDD-3D96354AA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87" t="40550" r="4719" b="33566"/>
          <a:stretch/>
        </p:blipFill>
        <p:spPr>
          <a:xfrm>
            <a:off x="2591" y="4200489"/>
            <a:ext cx="756084" cy="26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4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01_ Odisea al espacio">
            <a:hlinkClick r:id="" action="ppaction://media"/>
            <a:extLst>
              <a:ext uri="{FF2B5EF4-FFF2-40B4-BE49-F238E27FC236}">
                <a16:creationId xmlns:a16="http://schemas.microsoft.com/office/drawing/2014/main" id="{0B791BF3-0B5C-C36A-A995-644F3621F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202" y="404664"/>
            <a:ext cx="10761595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1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descr="invencion-rueda.mp4">
            <a:hlinkClick r:id="" action="ppaction://media"/>
            <a:extLst>
              <a:ext uri="{FF2B5EF4-FFF2-40B4-BE49-F238E27FC236}">
                <a16:creationId xmlns:a16="http://schemas.microsoft.com/office/drawing/2014/main" id="{AEDC3ACB-052C-E549-B856-6D930C1A38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546" y="392932"/>
            <a:ext cx="10794907" cy="607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1BED3BF1-13AF-4062-7A12-233CCF6E3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0" y="1300307"/>
            <a:ext cx="5291666" cy="4257385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973D4DDA-53C3-D6E3-F659-DBB3DDEC8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6" y="1940718"/>
            <a:ext cx="5291667" cy="297656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CA13824-9792-3FB8-41FB-2A5FFD32E097}"/>
              </a:ext>
            </a:extLst>
          </p:cNvPr>
          <p:cNvSpPr/>
          <p:nvPr/>
        </p:nvSpPr>
        <p:spPr>
          <a:xfrm>
            <a:off x="3423056" y="0"/>
            <a:ext cx="5345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Carta Magna 1215</a:t>
            </a:r>
          </a:p>
        </p:txBody>
      </p:sp>
    </p:spTree>
    <p:extLst>
      <p:ext uri="{BB962C8B-B14F-4D97-AF65-F5344CB8AC3E}">
        <p14:creationId xmlns:p14="http://schemas.microsoft.com/office/powerpoint/2010/main" val="3483006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72B4D9F-84AE-7E4C-92CA-BED1A0461C1D}"/>
              </a:ext>
            </a:extLst>
          </p:cNvPr>
          <p:cNvSpPr/>
          <p:nvPr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FD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CA13824-9792-3FB8-41FB-2A5FFD32E097}"/>
              </a:ext>
            </a:extLst>
          </p:cNvPr>
          <p:cNvSpPr/>
          <p:nvPr/>
        </p:nvSpPr>
        <p:spPr>
          <a:xfrm>
            <a:off x="2840366" y="0"/>
            <a:ext cx="6511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Carta del Bosque 1217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289FBA-0A45-79C4-12CF-DFED2F602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2" y="1381666"/>
            <a:ext cx="4504134" cy="409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B98ABDA2-DC67-E063-1C93-6F774CBDF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6" y="1148531"/>
            <a:ext cx="3528392" cy="456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11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72B4D9F-84AE-7E4C-92CA-BED1A0461C1D}"/>
              </a:ext>
            </a:extLst>
          </p:cNvPr>
          <p:cNvSpPr/>
          <p:nvPr/>
        </p:nvSpPr>
        <p:spPr>
          <a:xfrm>
            <a:off x="0" y="6309320"/>
            <a:ext cx="12192000" cy="548680"/>
          </a:xfrm>
          <a:prstGeom prst="rect">
            <a:avLst/>
          </a:prstGeom>
          <a:solidFill>
            <a:srgbClr val="FD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 descr="Un dibujo de un pizarrón&#10;&#10;Descripción generada automáticamente con confianza media">
            <a:extLst>
              <a:ext uri="{FF2B5EF4-FFF2-40B4-BE49-F238E27FC236}">
                <a16:creationId xmlns:a16="http://schemas.microsoft.com/office/drawing/2014/main" id="{5C8B249C-07DA-4086-7E82-65C7593E5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2" y="441715"/>
            <a:ext cx="10839576" cy="597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90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CA13824-9792-3FB8-41FB-2A5FFD32E097}"/>
              </a:ext>
            </a:extLst>
          </p:cNvPr>
          <p:cNvSpPr/>
          <p:nvPr/>
        </p:nvSpPr>
        <p:spPr>
          <a:xfrm>
            <a:off x="2792441" y="0"/>
            <a:ext cx="660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Virreinatos de América</a:t>
            </a:r>
          </a:p>
        </p:txBody>
      </p:sp>
      <p:pic>
        <p:nvPicPr>
          <p:cNvPr id="2050" name="Picture 2" descr="América: Virreinatos y Capitanías siglo XVIII">
            <a:extLst>
              <a:ext uri="{FF2B5EF4-FFF2-40B4-BE49-F238E27FC236}">
                <a16:creationId xmlns:a16="http://schemas.microsoft.com/office/drawing/2014/main" id="{6FD8A235-F36F-4B63-9244-A500CF97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871438"/>
            <a:ext cx="5253335" cy="59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17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CA13824-9792-3FB8-41FB-2A5FFD32E097}"/>
              </a:ext>
            </a:extLst>
          </p:cNvPr>
          <p:cNvSpPr/>
          <p:nvPr/>
        </p:nvSpPr>
        <p:spPr>
          <a:xfrm>
            <a:off x="769426" y="0"/>
            <a:ext cx="10653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 audiencia de Santa Fe de Bogotá</a:t>
            </a:r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810107-6102-77A2-2C2B-FCC6E15D4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71" y="896749"/>
            <a:ext cx="4774457" cy="58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07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CA13824-9792-3FB8-41FB-2A5FFD32E097}"/>
              </a:ext>
            </a:extLst>
          </p:cNvPr>
          <p:cNvSpPr/>
          <p:nvPr/>
        </p:nvSpPr>
        <p:spPr>
          <a:xfrm>
            <a:off x="3033398" y="47426"/>
            <a:ext cx="6125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Casa de Contratación</a:t>
            </a:r>
          </a:p>
        </p:txBody>
      </p:sp>
      <p:pic>
        <p:nvPicPr>
          <p:cNvPr id="4098" name="Picture 2" descr="Ordenanzas_de_la_Casa_de_la_Contratación">
            <a:extLst>
              <a:ext uri="{FF2B5EF4-FFF2-40B4-BE49-F238E27FC236}">
                <a16:creationId xmlns:a16="http://schemas.microsoft.com/office/drawing/2014/main" id="{E4F9F704-14AF-7D54-0FB4-96CCF2BB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124744"/>
            <a:ext cx="32194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73CBEA-7AC0-DE26-BD26-2F56EDF34645}"/>
              </a:ext>
            </a:extLst>
          </p:cNvPr>
          <p:cNvSpPr txBox="1"/>
          <p:nvPr/>
        </p:nvSpPr>
        <p:spPr>
          <a:xfrm>
            <a:off x="6528048" y="2274838"/>
            <a:ext cx="4752528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2400" b="1" i="0" dirty="0">
                <a:solidFill>
                  <a:srgbClr val="111111"/>
                </a:solidFill>
                <a:effectLst/>
                <a:latin typeface="Source Sans Pro SemiBold" panose="020B0604020202020204" pitchFamily="34" charset="0"/>
              </a:rPr>
              <a:t>Fue el primer organismo creado para el gobierno de las Indias. Comenzaba con su fundación el proceso de institucionalización para administrar los nuevos territorios descubiertos.</a:t>
            </a:r>
            <a:endParaRPr lang="es-CL" sz="2400" dirty="0">
              <a:latin typeface="Source Sans Pro SemiBold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9047D1-824D-5B4A-315F-F3867E26CA5A}"/>
              </a:ext>
            </a:extLst>
          </p:cNvPr>
          <p:cNvSpPr txBox="1"/>
          <p:nvPr/>
        </p:nvSpPr>
        <p:spPr>
          <a:xfrm>
            <a:off x="-1608856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04563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2559</TotalTime>
  <Words>110</Words>
  <Application>Microsoft Office PowerPoint</Application>
  <PresentationFormat>Panorámica</PresentationFormat>
  <Paragraphs>22</Paragraphs>
  <Slides>14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Avenir Next</vt:lpstr>
      <vt:lpstr>Calibri</vt:lpstr>
      <vt:lpstr>Calibri Light</vt:lpstr>
      <vt:lpstr>Century Gothic</vt:lpstr>
      <vt:lpstr>Source Sans Pro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Escobar</dc:creator>
  <cp:lastModifiedBy>Alberto Escobar Poblete</cp:lastModifiedBy>
  <cp:revision>243</cp:revision>
  <dcterms:created xsi:type="dcterms:W3CDTF">2015-01-13T15:13:44Z</dcterms:created>
  <dcterms:modified xsi:type="dcterms:W3CDTF">2023-03-30T22:59:28Z</dcterms:modified>
</cp:coreProperties>
</file>